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1"/>
  </p:notesMasterIdLst>
  <p:handoutMasterIdLst>
    <p:handoutMasterId r:id="rId12"/>
  </p:handoutMasterIdLst>
  <p:sldIdLst>
    <p:sldId id="291" r:id="rId2"/>
    <p:sldId id="292" r:id="rId3"/>
    <p:sldId id="294" r:id="rId4"/>
    <p:sldId id="295" r:id="rId5"/>
    <p:sldId id="296" r:id="rId6"/>
    <p:sldId id="299" r:id="rId7"/>
    <p:sldId id="300" r:id="rId8"/>
    <p:sldId id="297" r:id="rId9"/>
    <p:sldId id="298" r:id="rId1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2C8887-2FC6-6EAB-BB82-569DC3C926BE}" name="Shubhinder Singh Rana" initials="SR" userId="S::shubhind@buffalo.edu::ad4e3ece-e660-4e5c-9b3d-b6c3124fa28b" providerId="AD"/>
  <p188:author id="{8934ACF7-2C8A-28E1-F12E-829A115CFEE0}" name="Sujay Shrivastava" initials="SS" userId="S::sujayshr@buffalo.edu::9645374a-3da5-4c01-8a4a-3b844d0d140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BB"/>
    <a:srgbClr val="000000"/>
    <a:srgbClr val="FFFFFF"/>
    <a:srgbClr val="F8F8F8"/>
    <a:srgbClr val="828383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6B0BD-FA06-4B43-BBD1-1A61274235E2}" v="237" dt="2023-05-02T01:21:52.722"/>
    <p1510:client id="{64545CA9-70B6-4ED4-BEE3-B5E99CA3EFDA}" v="22" dt="2023-05-02T01:19:34.870"/>
    <p1510:client id="{8C7640D1-116E-E3E3-8FC1-2057F2A87142}" v="740" dt="2023-05-02T00:17:02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83355E-4D64-4E09-981D-3AD56815774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BAA893-5830-4E50-9CE6-0FF271D52A17}">
      <dgm:prSet phldrT="[Text]"/>
      <dgm:spPr>
        <a:noFill/>
      </dgm:spPr>
      <dgm:t>
        <a:bodyPr/>
        <a:lstStyle/>
        <a:p>
          <a:r>
            <a:rPr lang="en-US">
              <a:solidFill>
                <a:schemeClr val="accent6"/>
              </a:solidFill>
            </a:rPr>
            <a:t>Background-Churn</a:t>
          </a:r>
        </a:p>
      </dgm:t>
    </dgm:pt>
    <dgm:pt modelId="{8DFB1AB7-BDC1-44B0-A0B0-147CE44359A8}" type="parTrans" cxnId="{F54F8287-3B30-44F1-B6DB-E00E619371E0}">
      <dgm:prSet/>
      <dgm:spPr/>
      <dgm:t>
        <a:bodyPr/>
        <a:lstStyle/>
        <a:p>
          <a:endParaRPr lang="en-US"/>
        </a:p>
      </dgm:t>
    </dgm:pt>
    <dgm:pt modelId="{B9B1BD07-B3F8-400B-A05E-23918B551425}" type="sibTrans" cxnId="{F54F8287-3B30-44F1-B6DB-E00E619371E0}">
      <dgm:prSet/>
      <dgm:spPr/>
      <dgm:t>
        <a:bodyPr/>
        <a:lstStyle/>
        <a:p>
          <a:endParaRPr lang="en-US"/>
        </a:p>
      </dgm:t>
    </dgm:pt>
    <dgm:pt modelId="{357BD689-27CF-4418-8667-07F39B6AC807}">
      <dgm:prSet phldrT="[Text]"/>
      <dgm:spPr/>
      <dgm:t>
        <a:bodyPr/>
        <a:lstStyle/>
        <a:p>
          <a:r>
            <a:rPr lang="en-US"/>
            <a:t>Term used to describe customer attrition or loss</a:t>
          </a:r>
        </a:p>
      </dgm:t>
    </dgm:pt>
    <dgm:pt modelId="{3A7D0EC2-14A6-4F38-A0F7-773C8B2E0096}" type="parTrans" cxnId="{C8820A3A-AB27-4797-B672-CBC72B2F71BC}">
      <dgm:prSet/>
      <dgm:spPr/>
      <dgm:t>
        <a:bodyPr/>
        <a:lstStyle/>
        <a:p>
          <a:endParaRPr lang="en-US"/>
        </a:p>
      </dgm:t>
    </dgm:pt>
    <dgm:pt modelId="{0A6790D3-B03A-461F-A69C-CAD6643AF768}" type="sibTrans" cxnId="{C8820A3A-AB27-4797-B672-CBC72B2F71BC}">
      <dgm:prSet/>
      <dgm:spPr/>
      <dgm:t>
        <a:bodyPr/>
        <a:lstStyle/>
        <a:p>
          <a:endParaRPr lang="en-US"/>
        </a:p>
      </dgm:t>
    </dgm:pt>
    <dgm:pt modelId="{8464DD27-6DB0-4352-9992-EA4FCFBA279E}">
      <dgm:prSet phldrT="[Text]"/>
      <dgm:spPr>
        <a:noFill/>
      </dgm:spPr>
      <dgm:t>
        <a:bodyPr/>
        <a:lstStyle/>
        <a:p>
          <a:r>
            <a:rPr lang="en-US">
              <a:solidFill>
                <a:schemeClr val="accent6"/>
              </a:solidFill>
            </a:rPr>
            <a:t>Current Challenges</a:t>
          </a:r>
        </a:p>
      </dgm:t>
    </dgm:pt>
    <dgm:pt modelId="{18C8872C-4679-4A32-BF9C-E12E7ED956BE}" type="parTrans" cxnId="{CC10FDA2-8C02-40A0-B304-774E1DE766C7}">
      <dgm:prSet/>
      <dgm:spPr/>
      <dgm:t>
        <a:bodyPr/>
        <a:lstStyle/>
        <a:p>
          <a:endParaRPr lang="en-US"/>
        </a:p>
      </dgm:t>
    </dgm:pt>
    <dgm:pt modelId="{B7AAA712-3BFF-416C-9BC5-53F05478C659}" type="sibTrans" cxnId="{CC10FDA2-8C02-40A0-B304-774E1DE766C7}">
      <dgm:prSet/>
      <dgm:spPr/>
      <dgm:t>
        <a:bodyPr/>
        <a:lstStyle/>
        <a:p>
          <a:endParaRPr lang="en-US"/>
        </a:p>
      </dgm:t>
    </dgm:pt>
    <dgm:pt modelId="{0492789E-96D2-4B3D-82CE-208DB536717E}">
      <dgm:prSet phldrT="[Text]"/>
      <dgm:spPr/>
      <dgm:t>
        <a:bodyPr/>
        <a:lstStyle/>
        <a:p>
          <a:r>
            <a:rPr lang="en-US"/>
            <a:t>Difficult to retain existing customers.</a:t>
          </a:r>
        </a:p>
      </dgm:t>
    </dgm:pt>
    <dgm:pt modelId="{8825EBE3-7A7C-4C20-BE4B-54C27FEA5F2B}" type="parTrans" cxnId="{4B1CAC2A-EB7B-480A-A3A1-12D77F617009}">
      <dgm:prSet/>
      <dgm:spPr/>
      <dgm:t>
        <a:bodyPr/>
        <a:lstStyle/>
        <a:p>
          <a:endParaRPr lang="en-US"/>
        </a:p>
      </dgm:t>
    </dgm:pt>
    <dgm:pt modelId="{FC2D6D36-E872-4F6B-8C54-782E75986F3E}" type="sibTrans" cxnId="{4B1CAC2A-EB7B-480A-A3A1-12D77F617009}">
      <dgm:prSet/>
      <dgm:spPr/>
      <dgm:t>
        <a:bodyPr/>
        <a:lstStyle/>
        <a:p>
          <a:endParaRPr lang="en-US"/>
        </a:p>
      </dgm:t>
    </dgm:pt>
    <dgm:pt modelId="{DDD0E092-E1CD-41D1-976B-2EDB4C123474}">
      <dgm:prSet phldrT="[Text]"/>
      <dgm:spPr>
        <a:noFill/>
      </dgm:spPr>
      <dgm:t>
        <a:bodyPr/>
        <a:lstStyle/>
        <a:p>
          <a:r>
            <a:rPr lang="en-US">
              <a:solidFill>
                <a:schemeClr val="accent6"/>
              </a:solidFill>
            </a:rPr>
            <a:t>Technical</a:t>
          </a:r>
          <a:r>
            <a:rPr lang="en-US"/>
            <a:t> </a:t>
          </a:r>
          <a:r>
            <a:rPr lang="en-US">
              <a:solidFill>
                <a:schemeClr val="accent6"/>
              </a:solidFill>
            </a:rPr>
            <a:t>challenges</a:t>
          </a:r>
        </a:p>
      </dgm:t>
    </dgm:pt>
    <dgm:pt modelId="{7288A0FF-FA93-4E44-AEDD-70EA414917D1}" type="parTrans" cxnId="{36209623-467F-4163-AB11-92E12418BB6B}">
      <dgm:prSet/>
      <dgm:spPr/>
      <dgm:t>
        <a:bodyPr/>
        <a:lstStyle/>
        <a:p>
          <a:endParaRPr lang="en-US"/>
        </a:p>
      </dgm:t>
    </dgm:pt>
    <dgm:pt modelId="{C2A46D4A-7A91-4928-A906-695C957D50E4}" type="sibTrans" cxnId="{36209623-467F-4163-AB11-92E12418BB6B}">
      <dgm:prSet/>
      <dgm:spPr/>
      <dgm:t>
        <a:bodyPr/>
        <a:lstStyle/>
        <a:p>
          <a:endParaRPr lang="en-US"/>
        </a:p>
      </dgm:t>
    </dgm:pt>
    <dgm:pt modelId="{E9C7F7B0-FC17-4B84-A1C9-D26EF944BB49}">
      <dgm:prSet phldrT="[Text]"/>
      <dgm:spPr/>
      <dgm:t>
        <a:bodyPr/>
        <a:lstStyle/>
        <a:p>
          <a:r>
            <a:rPr lang="en-US"/>
            <a:t>Class imbalance</a:t>
          </a:r>
        </a:p>
      </dgm:t>
    </dgm:pt>
    <dgm:pt modelId="{80117117-374E-4815-B10E-74A2342B21C9}" type="parTrans" cxnId="{FFA9C788-9477-4967-AC7F-38C0BEE771D7}">
      <dgm:prSet/>
      <dgm:spPr/>
      <dgm:t>
        <a:bodyPr/>
        <a:lstStyle/>
        <a:p>
          <a:endParaRPr lang="en-US"/>
        </a:p>
      </dgm:t>
    </dgm:pt>
    <dgm:pt modelId="{73D72F8B-774D-4981-8727-FD76B4E96DEB}" type="sibTrans" cxnId="{FFA9C788-9477-4967-AC7F-38C0BEE771D7}">
      <dgm:prSet/>
      <dgm:spPr/>
      <dgm:t>
        <a:bodyPr/>
        <a:lstStyle/>
        <a:p>
          <a:endParaRPr lang="en-US"/>
        </a:p>
      </dgm:t>
    </dgm:pt>
    <dgm:pt modelId="{3F2FF1B4-D7EF-460C-8191-06764355283D}">
      <dgm:prSet phldrT="[Text]"/>
      <dgm:spPr/>
      <dgm:t>
        <a:bodyPr/>
        <a:lstStyle/>
        <a:p>
          <a:r>
            <a:rPr lang="en-US"/>
            <a:t>Better prediction than a random guess.</a:t>
          </a:r>
        </a:p>
      </dgm:t>
    </dgm:pt>
    <dgm:pt modelId="{4CDFF860-E607-494E-AC86-CDC816A46CF4}" type="parTrans" cxnId="{C043ED36-5F47-4CA0-9D83-1AFF487BF67D}">
      <dgm:prSet/>
      <dgm:spPr/>
      <dgm:t>
        <a:bodyPr/>
        <a:lstStyle/>
        <a:p>
          <a:endParaRPr lang="en-US"/>
        </a:p>
      </dgm:t>
    </dgm:pt>
    <dgm:pt modelId="{7E0A9291-D008-4308-AC9E-CB1744C0FB97}" type="sibTrans" cxnId="{C043ED36-5F47-4CA0-9D83-1AFF487BF67D}">
      <dgm:prSet/>
      <dgm:spPr/>
      <dgm:t>
        <a:bodyPr/>
        <a:lstStyle/>
        <a:p>
          <a:endParaRPr lang="en-US"/>
        </a:p>
      </dgm:t>
    </dgm:pt>
    <dgm:pt modelId="{02D81ADC-360F-4FE9-9253-85995024853E}">
      <dgm:prSet phldrT="[Text]"/>
      <dgm:spPr/>
      <dgm:t>
        <a:bodyPr/>
        <a:lstStyle/>
        <a:p>
          <a:pPr rtl="0"/>
          <a:r>
            <a:rPr lang="en-US">
              <a:latin typeface="Arial" panose="020B0604020202020204"/>
            </a:rPr>
            <a:t>Decline in customer</a:t>
          </a:r>
          <a:r>
            <a:rPr lang="en-US"/>
            <a:t> loyalty</a:t>
          </a:r>
        </a:p>
      </dgm:t>
    </dgm:pt>
    <dgm:pt modelId="{35C4C9A3-28CC-45CF-B8AD-5AB1F50BB5F0}" type="parTrans" cxnId="{FEB5B3AB-AEA4-4E15-8272-58F5146C42BF}">
      <dgm:prSet/>
      <dgm:spPr/>
      <dgm:t>
        <a:bodyPr/>
        <a:lstStyle/>
        <a:p>
          <a:endParaRPr lang="en-US"/>
        </a:p>
      </dgm:t>
    </dgm:pt>
    <dgm:pt modelId="{504E07F9-F7BA-4467-BB21-0C5A7C972EED}" type="sibTrans" cxnId="{FEB5B3AB-AEA4-4E15-8272-58F5146C42BF}">
      <dgm:prSet/>
      <dgm:spPr/>
      <dgm:t>
        <a:bodyPr/>
        <a:lstStyle/>
        <a:p>
          <a:endParaRPr lang="en-US"/>
        </a:p>
      </dgm:t>
    </dgm:pt>
    <dgm:pt modelId="{E9EC4D0E-4844-4AC4-9DB8-D635C322928C}">
      <dgm:prSet phldrT="[Text]"/>
      <dgm:spPr/>
      <dgm:t>
        <a:bodyPr/>
        <a:lstStyle/>
        <a:p>
          <a:r>
            <a:rPr lang="en-US"/>
            <a:t>Taming the model bias.</a:t>
          </a:r>
        </a:p>
      </dgm:t>
    </dgm:pt>
    <dgm:pt modelId="{225C37ED-3FA0-4E2F-9555-750DD795238A}" type="parTrans" cxnId="{7CCDC642-B830-43A4-8A8C-A6F0155AC879}">
      <dgm:prSet/>
      <dgm:spPr/>
      <dgm:t>
        <a:bodyPr/>
        <a:lstStyle/>
        <a:p>
          <a:endParaRPr lang="en-US"/>
        </a:p>
      </dgm:t>
    </dgm:pt>
    <dgm:pt modelId="{972C2718-2122-4DFE-A9F9-E59A42BE9E3B}" type="sibTrans" cxnId="{7CCDC642-B830-43A4-8A8C-A6F0155AC879}">
      <dgm:prSet/>
      <dgm:spPr/>
      <dgm:t>
        <a:bodyPr/>
        <a:lstStyle/>
        <a:p>
          <a:endParaRPr lang="en-US"/>
        </a:p>
      </dgm:t>
    </dgm:pt>
    <dgm:pt modelId="{C17A0993-4848-4F57-B4E1-8FB187626609}">
      <dgm:prSet phldrT="[Text]"/>
      <dgm:spPr/>
      <dgm:t>
        <a:bodyPr/>
        <a:lstStyle/>
        <a:p>
          <a:r>
            <a:rPr lang="en-US"/>
            <a:t>To increase customer lifetime value.</a:t>
          </a:r>
        </a:p>
      </dgm:t>
    </dgm:pt>
    <dgm:pt modelId="{90CCBEC0-89BF-4ED1-88E3-005DC034966C}" type="parTrans" cxnId="{6142EE25-064B-482B-BDEC-6DD392364DCE}">
      <dgm:prSet/>
      <dgm:spPr/>
      <dgm:t>
        <a:bodyPr/>
        <a:lstStyle/>
        <a:p>
          <a:endParaRPr lang="en-US"/>
        </a:p>
      </dgm:t>
    </dgm:pt>
    <dgm:pt modelId="{C2F23550-5768-48B1-ABE6-0D41ACE4B903}" type="sibTrans" cxnId="{6142EE25-064B-482B-BDEC-6DD392364DCE}">
      <dgm:prSet/>
      <dgm:spPr/>
      <dgm:t>
        <a:bodyPr/>
        <a:lstStyle/>
        <a:p>
          <a:endParaRPr lang="en-US"/>
        </a:p>
      </dgm:t>
    </dgm:pt>
    <dgm:pt modelId="{6DF21179-CB01-4007-ACBE-E421270B3F56}" type="pres">
      <dgm:prSet presAssocID="{3683355E-4D64-4E09-981D-3AD568157742}" presName="Name0" presStyleCnt="0">
        <dgm:presLayoutVars>
          <dgm:dir/>
          <dgm:animLvl val="lvl"/>
          <dgm:resizeHandles val="exact"/>
        </dgm:presLayoutVars>
      </dgm:prSet>
      <dgm:spPr/>
    </dgm:pt>
    <dgm:pt modelId="{C95DDA33-C57A-45E2-BC0B-59A950877BC1}" type="pres">
      <dgm:prSet presAssocID="{41BAA893-5830-4E50-9CE6-0FF271D52A17}" presName="linNode" presStyleCnt="0"/>
      <dgm:spPr/>
    </dgm:pt>
    <dgm:pt modelId="{443DFCA6-0807-44AF-BE74-EC482F13E11A}" type="pres">
      <dgm:prSet presAssocID="{41BAA893-5830-4E50-9CE6-0FF271D52A17}" presName="parentText" presStyleLbl="node1" presStyleIdx="0" presStyleCnt="3" custLinFactNeighborX="-1992" custLinFactNeighborY="-1529">
        <dgm:presLayoutVars>
          <dgm:chMax val="1"/>
          <dgm:bulletEnabled val="1"/>
        </dgm:presLayoutVars>
      </dgm:prSet>
      <dgm:spPr/>
    </dgm:pt>
    <dgm:pt modelId="{D56A35DB-8898-4F95-9ABE-6432F68888F9}" type="pres">
      <dgm:prSet presAssocID="{41BAA893-5830-4E50-9CE6-0FF271D52A17}" presName="descendantText" presStyleLbl="alignAccFollowNode1" presStyleIdx="0" presStyleCnt="3" custLinFactNeighborX="0" custLinFactNeighborY="14487">
        <dgm:presLayoutVars>
          <dgm:bulletEnabled val="1"/>
        </dgm:presLayoutVars>
      </dgm:prSet>
      <dgm:spPr/>
    </dgm:pt>
    <dgm:pt modelId="{92B34AD1-0C5F-4F8C-ACDB-5EE50CE67F28}" type="pres">
      <dgm:prSet presAssocID="{B9B1BD07-B3F8-400B-A05E-23918B551425}" presName="sp" presStyleCnt="0"/>
      <dgm:spPr/>
    </dgm:pt>
    <dgm:pt modelId="{00DA6C63-7BFA-44EE-B081-559485177592}" type="pres">
      <dgm:prSet presAssocID="{8464DD27-6DB0-4352-9992-EA4FCFBA279E}" presName="linNode" presStyleCnt="0"/>
      <dgm:spPr/>
    </dgm:pt>
    <dgm:pt modelId="{65F9F79F-2121-4E03-940C-35F45822626C}" type="pres">
      <dgm:prSet presAssocID="{8464DD27-6DB0-4352-9992-EA4FCFBA279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2FCB5CC-CF06-45F9-9245-1903B0D7DCD5}" type="pres">
      <dgm:prSet presAssocID="{8464DD27-6DB0-4352-9992-EA4FCFBA279E}" presName="descendantText" presStyleLbl="alignAccFollowNode1" presStyleIdx="1" presStyleCnt="3">
        <dgm:presLayoutVars>
          <dgm:bulletEnabled val="1"/>
        </dgm:presLayoutVars>
      </dgm:prSet>
      <dgm:spPr/>
    </dgm:pt>
    <dgm:pt modelId="{2E37152B-21A2-4F81-801B-3C148BAE7EFE}" type="pres">
      <dgm:prSet presAssocID="{B7AAA712-3BFF-416C-9BC5-53F05478C659}" presName="sp" presStyleCnt="0"/>
      <dgm:spPr/>
    </dgm:pt>
    <dgm:pt modelId="{55FA48B7-0C13-4955-88CF-F95150D51E34}" type="pres">
      <dgm:prSet presAssocID="{DDD0E092-E1CD-41D1-976B-2EDB4C123474}" presName="linNode" presStyleCnt="0"/>
      <dgm:spPr/>
    </dgm:pt>
    <dgm:pt modelId="{6A042375-4214-4C19-8FC2-388A3B8095FC}" type="pres">
      <dgm:prSet presAssocID="{DDD0E092-E1CD-41D1-976B-2EDB4C12347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AC4EE41-C105-4235-9FC4-41C580E720E8}" type="pres">
      <dgm:prSet presAssocID="{DDD0E092-E1CD-41D1-976B-2EDB4C123474}" presName="descendantText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C923CD07-3E47-4E5F-9940-35D183CC663D}" type="presOf" srcId="{02D81ADC-360F-4FE9-9253-85995024853E}" destId="{02FCB5CC-CF06-45F9-9245-1903B0D7DCD5}" srcOrd="0" destOrd="1" presId="urn:microsoft.com/office/officeart/2005/8/layout/vList5"/>
    <dgm:cxn modelId="{36209623-467F-4163-AB11-92E12418BB6B}" srcId="{3683355E-4D64-4E09-981D-3AD568157742}" destId="{DDD0E092-E1CD-41D1-976B-2EDB4C123474}" srcOrd="2" destOrd="0" parTransId="{7288A0FF-FA93-4E44-AEDD-70EA414917D1}" sibTransId="{C2A46D4A-7A91-4928-A906-695C957D50E4}"/>
    <dgm:cxn modelId="{6142EE25-064B-482B-BDEC-6DD392364DCE}" srcId="{8464DD27-6DB0-4352-9992-EA4FCFBA279E}" destId="{C17A0993-4848-4F57-B4E1-8FB187626609}" srcOrd="2" destOrd="0" parTransId="{90CCBEC0-89BF-4ED1-88E3-005DC034966C}" sibTransId="{C2F23550-5768-48B1-ABE6-0D41ACE4B903}"/>
    <dgm:cxn modelId="{8E836A26-6011-41EA-B275-06CC11012BC3}" type="presOf" srcId="{0492789E-96D2-4B3D-82CE-208DB536717E}" destId="{02FCB5CC-CF06-45F9-9245-1903B0D7DCD5}" srcOrd="0" destOrd="0" presId="urn:microsoft.com/office/officeart/2005/8/layout/vList5"/>
    <dgm:cxn modelId="{4B1CAC2A-EB7B-480A-A3A1-12D77F617009}" srcId="{8464DD27-6DB0-4352-9992-EA4FCFBA279E}" destId="{0492789E-96D2-4B3D-82CE-208DB536717E}" srcOrd="0" destOrd="0" parTransId="{8825EBE3-7A7C-4C20-BE4B-54C27FEA5F2B}" sibTransId="{FC2D6D36-E872-4F6B-8C54-782E75986F3E}"/>
    <dgm:cxn modelId="{C043ED36-5F47-4CA0-9D83-1AFF487BF67D}" srcId="{DDD0E092-E1CD-41D1-976B-2EDB4C123474}" destId="{3F2FF1B4-D7EF-460C-8191-06764355283D}" srcOrd="1" destOrd="0" parTransId="{4CDFF860-E607-494E-AC86-CDC816A46CF4}" sibTransId="{7E0A9291-D008-4308-AC9E-CB1744C0FB97}"/>
    <dgm:cxn modelId="{E85A0538-DAC6-4A70-BAB0-0CC57DEDAC29}" type="presOf" srcId="{357BD689-27CF-4418-8667-07F39B6AC807}" destId="{D56A35DB-8898-4F95-9ABE-6432F68888F9}" srcOrd="0" destOrd="0" presId="urn:microsoft.com/office/officeart/2005/8/layout/vList5"/>
    <dgm:cxn modelId="{C8820A3A-AB27-4797-B672-CBC72B2F71BC}" srcId="{41BAA893-5830-4E50-9CE6-0FF271D52A17}" destId="{357BD689-27CF-4418-8667-07F39B6AC807}" srcOrd="0" destOrd="0" parTransId="{3A7D0EC2-14A6-4F38-A0F7-773C8B2E0096}" sibTransId="{0A6790D3-B03A-461F-A69C-CAD6643AF768}"/>
    <dgm:cxn modelId="{2276D75E-D4B4-46EE-AA51-9C86E0FEDD89}" type="presOf" srcId="{41BAA893-5830-4E50-9CE6-0FF271D52A17}" destId="{443DFCA6-0807-44AF-BE74-EC482F13E11A}" srcOrd="0" destOrd="0" presId="urn:microsoft.com/office/officeart/2005/8/layout/vList5"/>
    <dgm:cxn modelId="{7CCDC642-B830-43A4-8A8C-A6F0155AC879}" srcId="{DDD0E092-E1CD-41D1-976B-2EDB4C123474}" destId="{E9EC4D0E-4844-4AC4-9DB8-D635C322928C}" srcOrd="2" destOrd="0" parTransId="{225C37ED-3FA0-4E2F-9555-750DD795238A}" sibTransId="{972C2718-2122-4DFE-A9F9-E59A42BE9E3B}"/>
    <dgm:cxn modelId="{563B8B48-3CE3-4AB6-877C-AAFA40C25D8D}" type="presOf" srcId="{8464DD27-6DB0-4352-9992-EA4FCFBA279E}" destId="{65F9F79F-2121-4E03-940C-35F45822626C}" srcOrd="0" destOrd="0" presId="urn:microsoft.com/office/officeart/2005/8/layout/vList5"/>
    <dgm:cxn modelId="{4B65FB71-0313-4C18-9231-C60712F80243}" type="presOf" srcId="{3683355E-4D64-4E09-981D-3AD568157742}" destId="{6DF21179-CB01-4007-ACBE-E421270B3F56}" srcOrd="0" destOrd="0" presId="urn:microsoft.com/office/officeart/2005/8/layout/vList5"/>
    <dgm:cxn modelId="{66B79C55-BF56-4508-9016-F1E68C6E0473}" type="presOf" srcId="{E9EC4D0E-4844-4AC4-9DB8-D635C322928C}" destId="{8AC4EE41-C105-4235-9FC4-41C580E720E8}" srcOrd="0" destOrd="2" presId="urn:microsoft.com/office/officeart/2005/8/layout/vList5"/>
    <dgm:cxn modelId="{2288DD57-66F7-4FDD-94B1-0FA5F5E45936}" type="presOf" srcId="{3F2FF1B4-D7EF-460C-8191-06764355283D}" destId="{8AC4EE41-C105-4235-9FC4-41C580E720E8}" srcOrd="0" destOrd="1" presId="urn:microsoft.com/office/officeart/2005/8/layout/vList5"/>
    <dgm:cxn modelId="{3FB0E880-D3C8-45D3-B961-AF80B5EF8D11}" type="presOf" srcId="{E9C7F7B0-FC17-4B84-A1C9-D26EF944BB49}" destId="{8AC4EE41-C105-4235-9FC4-41C580E720E8}" srcOrd="0" destOrd="0" presId="urn:microsoft.com/office/officeart/2005/8/layout/vList5"/>
    <dgm:cxn modelId="{F54F8287-3B30-44F1-B6DB-E00E619371E0}" srcId="{3683355E-4D64-4E09-981D-3AD568157742}" destId="{41BAA893-5830-4E50-9CE6-0FF271D52A17}" srcOrd="0" destOrd="0" parTransId="{8DFB1AB7-BDC1-44B0-A0B0-147CE44359A8}" sibTransId="{B9B1BD07-B3F8-400B-A05E-23918B551425}"/>
    <dgm:cxn modelId="{FFA9C788-9477-4967-AC7F-38C0BEE771D7}" srcId="{DDD0E092-E1CD-41D1-976B-2EDB4C123474}" destId="{E9C7F7B0-FC17-4B84-A1C9-D26EF944BB49}" srcOrd="0" destOrd="0" parTransId="{80117117-374E-4815-B10E-74A2342B21C9}" sibTransId="{73D72F8B-774D-4981-8727-FD76B4E96DEB}"/>
    <dgm:cxn modelId="{D4EB8A99-7B48-459B-9888-3B175637FE88}" type="presOf" srcId="{DDD0E092-E1CD-41D1-976B-2EDB4C123474}" destId="{6A042375-4214-4C19-8FC2-388A3B8095FC}" srcOrd="0" destOrd="0" presId="urn:microsoft.com/office/officeart/2005/8/layout/vList5"/>
    <dgm:cxn modelId="{FDDFA9A1-69AD-4699-A08C-50ABB62776D6}" type="presOf" srcId="{C17A0993-4848-4F57-B4E1-8FB187626609}" destId="{02FCB5CC-CF06-45F9-9245-1903B0D7DCD5}" srcOrd="0" destOrd="2" presId="urn:microsoft.com/office/officeart/2005/8/layout/vList5"/>
    <dgm:cxn modelId="{CC10FDA2-8C02-40A0-B304-774E1DE766C7}" srcId="{3683355E-4D64-4E09-981D-3AD568157742}" destId="{8464DD27-6DB0-4352-9992-EA4FCFBA279E}" srcOrd="1" destOrd="0" parTransId="{18C8872C-4679-4A32-BF9C-E12E7ED956BE}" sibTransId="{B7AAA712-3BFF-416C-9BC5-53F05478C659}"/>
    <dgm:cxn modelId="{FEB5B3AB-AEA4-4E15-8272-58F5146C42BF}" srcId="{8464DD27-6DB0-4352-9992-EA4FCFBA279E}" destId="{02D81ADC-360F-4FE9-9253-85995024853E}" srcOrd="1" destOrd="0" parTransId="{35C4C9A3-28CC-45CF-B8AD-5AB1F50BB5F0}" sibTransId="{504E07F9-F7BA-4467-BB21-0C5A7C972EED}"/>
    <dgm:cxn modelId="{A44D2506-F32D-423F-9512-B77A0689FF9D}" type="presParOf" srcId="{6DF21179-CB01-4007-ACBE-E421270B3F56}" destId="{C95DDA33-C57A-45E2-BC0B-59A950877BC1}" srcOrd="0" destOrd="0" presId="urn:microsoft.com/office/officeart/2005/8/layout/vList5"/>
    <dgm:cxn modelId="{BC91387E-E41D-40CC-9E06-BF306034868E}" type="presParOf" srcId="{C95DDA33-C57A-45E2-BC0B-59A950877BC1}" destId="{443DFCA6-0807-44AF-BE74-EC482F13E11A}" srcOrd="0" destOrd="0" presId="urn:microsoft.com/office/officeart/2005/8/layout/vList5"/>
    <dgm:cxn modelId="{B153D8EA-4377-4485-94F3-7CF106FFC46B}" type="presParOf" srcId="{C95DDA33-C57A-45E2-BC0B-59A950877BC1}" destId="{D56A35DB-8898-4F95-9ABE-6432F68888F9}" srcOrd="1" destOrd="0" presId="urn:microsoft.com/office/officeart/2005/8/layout/vList5"/>
    <dgm:cxn modelId="{DDDA35BD-E673-4294-B015-5D9D98483606}" type="presParOf" srcId="{6DF21179-CB01-4007-ACBE-E421270B3F56}" destId="{92B34AD1-0C5F-4F8C-ACDB-5EE50CE67F28}" srcOrd="1" destOrd="0" presId="urn:microsoft.com/office/officeart/2005/8/layout/vList5"/>
    <dgm:cxn modelId="{1FFA460F-32D3-4FCF-A00E-64CFAB40A126}" type="presParOf" srcId="{6DF21179-CB01-4007-ACBE-E421270B3F56}" destId="{00DA6C63-7BFA-44EE-B081-559485177592}" srcOrd="2" destOrd="0" presId="urn:microsoft.com/office/officeart/2005/8/layout/vList5"/>
    <dgm:cxn modelId="{D37C64D3-722B-4AB6-B944-EBA73921DAC6}" type="presParOf" srcId="{00DA6C63-7BFA-44EE-B081-559485177592}" destId="{65F9F79F-2121-4E03-940C-35F45822626C}" srcOrd="0" destOrd="0" presId="urn:microsoft.com/office/officeart/2005/8/layout/vList5"/>
    <dgm:cxn modelId="{FEDD792E-9583-4BE7-9D59-1FD3314C511A}" type="presParOf" srcId="{00DA6C63-7BFA-44EE-B081-559485177592}" destId="{02FCB5CC-CF06-45F9-9245-1903B0D7DCD5}" srcOrd="1" destOrd="0" presId="urn:microsoft.com/office/officeart/2005/8/layout/vList5"/>
    <dgm:cxn modelId="{D358C084-EC75-4BE6-A585-C8F0C0B2BC29}" type="presParOf" srcId="{6DF21179-CB01-4007-ACBE-E421270B3F56}" destId="{2E37152B-21A2-4F81-801B-3C148BAE7EFE}" srcOrd="3" destOrd="0" presId="urn:microsoft.com/office/officeart/2005/8/layout/vList5"/>
    <dgm:cxn modelId="{C724E8C1-CEAF-4FF9-932B-626541A08980}" type="presParOf" srcId="{6DF21179-CB01-4007-ACBE-E421270B3F56}" destId="{55FA48B7-0C13-4955-88CF-F95150D51E34}" srcOrd="4" destOrd="0" presId="urn:microsoft.com/office/officeart/2005/8/layout/vList5"/>
    <dgm:cxn modelId="{6AC38889-13A3-40D6-B977-0BF4A2106587}" type="presParOf" srcId="{55FA48B7-0C13-4955-88CF-F95150D51E34}" destId="{6A042375-4214-4C19-8FC2-388A3B8095FC}" srcOrd="0" destOrd="0" presId="urn:microsoft.com/office/officeart/2005/8/layout/vList5"/>
    <dgm:cxn modelId="{D348CF26-1E38-4F1E-930D-4258B4E37850}" type="presParOf" srcId="{55FA48B7-0C13-4955-88CF-F95150D51E34}" destId="{8AC4EE41-C105-4235-9FC4-41C580E720E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A35DB-8898-4F95-9ABE-6432F68888F9}">
      <dsp:nvSpPr>
        <dsp:cNvPr id="0" name=""/>
        <dsp:cNvSpPr/>
      </dsp:nvSpPr>
      <dsp:spPr>
        <a:xfrm rot="5400000">
          <a:off x="4004174" y="-1301761"/>
          <a:ext cx="1085906" cy="42796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Term used to describe customer attrition or loss</a:t>
          </a:r>
        </a:p>
      </dsp:txBody>
      <dsp:txXfrm rot="-5400000">
        <a:off x="2407303" y="348120"/>
        <a:ext cx="4226639" cy="979886"/>
      </dsp:txXfrm>
    </dsp:sp>
    <dsp:sp modelId="{443DFCA6-0807-44AF-BE74-EC482F13E11A}">
      <dsp:nvSpPr>
        <dsp:cNvPr id="0" name=""/>
        <dsp:cNvSpPr/>
      </dsp:nvSpPr>
      <dsp:spPr>
        <a:xfrm>
          <a:off x="0" y="0"/>
          <a:ext cx="2407302" cy="1357383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accent6"/>
              </a:solidFill>
            </a:rPr>
            <a:t>Background-Churn</a:t>
          </a:r>
        </a:p>
      </dsp:txBody>
      <dsp:txXfrm>
        <a:off x="66262" y="66262"/>
        <a:ext cx="2274778" cy="1224859"/>
      </dsp:txXfrm>
    </dsp:sp>
    <dsp:sp modelId="{02FCB5CC-CF06-45F9-9245-1903B0D7DCD5}">
      <dsp:nvSpPr>
        <dsp:cNvPr id="0" name=""/>
        <dsp:cNvSpPr/>
      </dsp:nvSpPr>
      <dsp:spPr>
        <a:xfrm rot="5400000">
          <a:off x="4004174" y="-33824"/>
          <a:ext cx="1085906" cy="42796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Difficult to retain existing customers.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Arial" panose="020B0604020202020204"/>
            </a:rPr>
            <a:t>Decline in customer</a:t>
          </a:r>
          <a:r>
            <a:rPr lang="en-US" sz="1700" kern="1200"/>
            <a:t> loyalty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To increase customer lifetime value.</a:t>
          </a:r>
        </a:p>
      </dsp:txBody>
      <dsp:txXfrm rot="-5400000">
        <a:off x="2407303" y="1616057"/>
        <a:ext cx="4226639" cy="979886"/>
      </dsp:txXfrm>
    </dsp:sp>
    <dsp:sp modelId="{65F9F79F-2121-4E03-940C-35F45822626C}">
      <dsp:nvSpPr>
        <dsp:cNvPr id="0" name=""/>
        <dsp:cNvSpPr/>
      </dsp:nvSpPr>
      <dsp:spPr>
        <a:xfrm>
          <a:off x="0" y="1427308"/>
          <a:ext cx="2407302" cy="1357383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accent6"/>
              </a:solidFill>
            </a:rPr>
            <a:t>Current Challenges</a:t>
          </a:r>
        </a:p>
      </dsp:txBody>
      <dsp:txXfrm>
        <a:off x="66262" y="1493570"/>
        <a:ext cx="2274778" cy="1224859"/>
      </dsp:txXfrm>
    </dsp:sp>
    <dsp:sp modelId="{8AC4EE41-C105-4235-9FC4-41C580E720E8}">
      <dsp:nvSpPr>
        <dsp:cNvPr id="0" name=""/>
        <dsp:cNvSpPr/>
      </dsp:nvSpPr>
      <dsp:spPr>
        <a:xfrm rot="5400000">
          <a:off x="4004174" y="1391428"/>
          <a:ext cx="1085906" cy="42796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Class imbalance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Better prediction than a random guess.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Taming the model bias.</a:t>
          </a:r>
        </a:p>
      </dsp:txBody>
      <dsp:txXfrm rot="-5400000">
        <a:off x="2407303" y="3041309"/>
        <a:ext cx="4226639" cy="979886"/>
      </dsp:txXfrm>
    </dsp:sp>
    <dsp:sp modelId="{6A042375-4214-4C19-8FC2-388A3B8095FC}">
      <dsp:nvSpPr>
        <dsp:cNvPr id="0" name=""/>
        <dsp:cNvSpPr/>
      </dsp:nvSpPr>
      <dsp:spPr>
        <a:xfrm>
          <a:off x="0" y="2852561"/>
          <a:ext cx="2407302" cy="1357383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accent6"/>
              </a:solidFill>
            </a:rPr>
            <a:t>Technical</a:t>
          </a:r>
          <a:r>
            <a:rPr lang="en-US" sz="2700" kern="1200"/>
            <a:t> </a:t>
          </a:r>
          <a:r>
            <a:rPr lang="en-US" sz="2700" kern="1200">
              <a:solidFill>
                <a:schemeClr val="accent6"/>
              </a:solidFill>
            </a:rPr>
            <a:t>challenges</a:t>
          </a:r>
        </a:p>
      </dsp:txBody>
      <dsp:txXfrm>
        <a:off x="66262" y="2918823"/>
        <a:ext cx="2274778" cy="1224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5/1/2023</a:t>
            </a:fld>
            <a:endParaRPr lang="en-US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vitae dolor </a:t>
            </a:r>
            <a:r>
              <a:rPr lang="en-US" err="1"/>
              <a:t>euismod</a:t>
            </a:r>
            <a:r>
              <a:rPr lang="en-US"/>
              <a:t>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. In </a:t>
            </a:r>
            <a:r>
              <a:rPr lang="en-US" err="1"/>
              <a:t>ornare</a:t>
            </a:r>
            <a:r>
              <a:rPr lang="en-US"/>
              <a:t> convallis </a:t>
            </a:r>
            <a:r>
              <a:rPr lang="en-US" err="1"/>
              <a:t>velit</a:t>
            </a:r>
            <a:r>
              <a:rPr lang="en-US"/>
              <a:t> vitae cursus. Integer </a:t>
            </a:r>
            <a:r>
              <a:rPr lang="en-US" err="1"/>
              <a:t>egestas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mi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 err="1"/>
              <a:t>Quisque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in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</a:t>
            </a:r>
          </a:p>
          <a:p>
            <a:r>
              <a:rPr lang="en-US" err="1"/>
              <a:t>Donec</a:t>
            </a:r>
            <a:r>
              <a:rPr lang="en-US"/>
              <a:t> vitae </a:t>
            </a:r>
            <a:r>
              <a:rPr lang="en-US" err="1"/>
              <a:t>justo</a:t>
            </a:r>
            <a:r>
              <a:rPr lang="en-US"/>
              <a:t> et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ex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  <a:p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  <a:p>
            <a:r>
              <a:rPr lang="en-US" err="1"/>
              <a:t>Duis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</a:t>
            </a:r>
          </a:p>
          <a:p>
            <a:r>
              <a:rPr lang="en-US"/>
              <a:t>Justo et neque odio facilisis turpis </a:t>
            </a:r>
            <a:r>
              <a:rPr lang="en-US" err="1"/>
              <a:t>sodales</a:t>
            </a:r>
            <a:r>
              <a:rPr lang="en-US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text</a:t>
            </a:r>
          </a:p>
          <a:p>
            <a:pPr lvl="2"/>
            <a:r>
              <a:rPr lang="en-US"/>
              <a:t>Third level</a:t>
            </a:r>
          </a:p>
          <a:p>
            <a:pPr lvl="1"/>
            <a:r>
              <a:rPr lang="en-US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/>
              <a:t>Third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text </a:t>
            </a:r>
          </a:p>
          <a:p>
            <a:pPr lvl="2"/>
            <a:r>
              <a:rPr lang="en-US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and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and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82" y="-208599"/>
            <a:ext cx="1335794" cy="13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895" r:id="rId3"/>
    <p:sldLayoutId id="2147483897" r:id="rId4"/>
    <p:sldLayoutId id="2147483907" r:id="rId5"/>
    <p:sldLayoutId id="2147483898" r:id="rId6"/>
    <p:sldLayoutId id="2147483900" r:id="rId7"/>
    <p:sldLayoutId id="2147483906" r:id="rId8"/>
    <p:sldLayoutId id="214748390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2306" y="3777856"/>
            <a:ext cx="6638544" cy="963488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>
                <a:latin typeface="Georgia"/>
              </a:rPr>
              <a:t>Comparative study of sampling methods for better predictions 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2393" y="1146343"/>
            <a:ext cx="6638544" cy="2386584"/>
          </a:xfrm>
        </p:spPr>
        <p:txBody>
          <a:bodyPr/>
          <a:lstStyle/>
          <a:p>
            <a:r>
              <a:rPr lang="en-US"/>
              <a:t>TELECOM CUSTOMER CHURN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1D0DB-3F01-DD5B-2CB4-589DBA35B786}"/>
              </a:ext>
            </a:extLst>
          </p:cNvPr>
          <p:cNvSpPr txBox="1"/>
          <p:nvPr/>
        </p:nvSpPr>
        <p:spPr>
          <a:xfrm>
            <a:off x="245413" y="6017419"/>
            <a:ext cx="8308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eorgia" charset="0"/>
              </a:rPr>
              <a:t>Presented by - Group 15     -Chandra Kishor Mishra  -Harish Rajan  -Justin Seale  -Shubhinder Singh Rana</a:t>
            </a:r>
          </a:p>
          <a:p>
            <a:r>
              <a:rPr lang="en-US" sz="1200">
                <a:solidFill>
                  <a:schemeClr val="bg1"/>
                </a:solidFill>
                <a:latin typeface="Georgia" charset="0"/>
              </a:rPr>
              <a:t>		-Sujay Shrivastava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5A4990-8C4C-9D8F-D9B1-51EE6E75DDF3}"/>
              </a:ext>
            </a:extLst>
          </p:cNvPr>
          <p:cNvCxnSpPr/>
          <p:nvPr/>
        </p:nvCxnSpPr>
        <p:spPr>
          <a:xfrm>
            <a:off x="427265" y="3665765"/>
            <a:ext cx="6302827" cy="299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61" y="1189703"/>
            <a:ext cx="6638544" cy="1174392"/>
          </a:xfrm>
        </p:spPr>
        <p:txBody>
          <a:bodyPr/>
          <a:lstStyle/>
          <a:p>
            <a:r>
              <a:rPr lang="en-US"/>
              <a:t>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61" y="2658292"/>
            <a:ext cx="6638544" cy="3152571"/>
          </a:xfrm>
        </p:spPr>
        <p:txBody>
          <a:bodyPr/>
          <a:lstStyle/>
          <a:p>
            <a:r>
              <a:rPr lang="en-US"/>
              <a:t>1. Introduction</a:t>
            </a:r>
          </a:p>
          <a:p>
            <a:r>
              <a:rPr lang="en-US"/>
              <a:t>2. Data Set Insights</a:t>
            </a:r>
          </a:p>
          <a:p>
            <a:r>
              <a:rPr lang="en-US"/>
              <a:t>3. Experimental Design</a:t>
            </a:r>
          </a:p>
          <a:p>
            <a:r>
              <a:rPr lang="en-US"/>
              <a:t>4. Findings</a:t>
            </a:r>
          </a:p>
          <a:p>
            <a:r>
              <a:rPr lang="en-US"/>
              <a:t>5. Future Scope </a:t>
            </a:r>
          </a:p>
          <a:p>
            <a:r>
              <a:rPr lang="en-US"/>
              <a:t>6. Q&amp;A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8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BE29E9E-1098-AC48-620A-222EB8413676}"/>
              </a:ext>
            </a:extLst>
          </p:cNvPr>
          <p:cNvSpPr txBox="1">
            <a:spLocks/>
          </p:cNvSpPr>
          <p:nvPr/>
        </p:nvSpPr>
        <p:spPr>
          <a:xfrm>
            <a:off x="241260" y="953401"/>
            <a:ext cx="11381272" cy="4094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800" b="0" i="0" kern="120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0" lvl="7"/>
            <a:r>
              <a:rPr lang="en-US" b="1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2F946F-BD27-C212-5E27-7B32EA486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r="2093" b="2530"/>
          <a:stretch/>
        </p:blipFill>
        <p:spPr>
          <a:xfrm>
            <a:off x="8275419" y="3535825"/>
            <a:ext cx="3347113" cy="25159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2C4F355-CF99-729E-BDD7-A62A26F33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008879"/>
              </p:ext>
            </p:extLst>
          </p:nvPr>
        </p:nvGraphicFramePr>
        <p:xfrm>
          <a:off x="1057336" y="1919917"/>
          <a:ext cx="6686952" cy="4212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9815937" cy="351140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chemeClr val="accent6"/>
                </a:solidFill>
                <a:latin typeface="Arial"/>
                <a:cs typeface="Arial"/>
              </a:rPr>
              <a:t>The objective is to predict churn with a high accuracy, in advance the customers who may be attrite from the existing service provider in near future.</a:t>
            </a:r>
            <a:endParaRPr lang="en-US">
              <a:solidFill>
                <a:schemeClr val="accent6"/>
              </a:solidFill>
            </a:endParaRPr>
          </a:p>
          <a:p>
            <a:pPr lvl="0"/>
            <a:endParaRPr lang="en-US">
              <a:solidFill>
                <a:schemeClr val="accent6"/>
              </a:solidFill>
            </a:endParaRPr>
          </a:p>
          <a:p>
            <a:pPr lvl="0"/>
            <a:r>
              <a:rPr lang="en-US">
                <a:solidFill>
                  <a:schemeClr val="accent6"/>
                </a:solidFill>
              </a:rPr>
              <a:t>         	      Technical challenges</a:t>
            </a:r>
          </a:p>
          <a:p>
            <a:pPr lvl="0"/>
            <a:endParaRPr lang="en-US">
              <a:solidFill>
                <a:schemeClr val="accent6"/>
              </a:solidFill>
            </a:endParaRPr>
          </a:p>
          <a:p>
            <a:pPr lvl="0"/>
            <a:r>
              <a:rPr lang="en-US">
                <a:solidFill>
                  <a:schemeClr val="accent6"/>
                </a:solidFill>
              </a:rPr>
              <a:t>         </a:t>
            </a:r>
          </a:p>
          <a:p>
            <a:pPr lvl="0"/>
            <a:r>
              <a:rPr lang="en-US">
                <a:solidFill>
                  <a:schemeClr val="accent6"/>
                </a:solidFill>
              </a:rPr>
              <a:t>              	         Class imbalance</a:t>
            </a:r>
            <a:r>
              <a:rPr lang="en-US"/>
              <a:t>						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in data science formulation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BFECF4-662B-8E55-04B1-878D39440373}"/>
              </a:ext>
            </a:extLst>
          </p:cNvPr>
          <p:cNvCxnSpPr>
            <a:cxnSpLocks/>
          </p:cNvCxnSpPr>
          <p:nvPr/>
        </p:nvCxnSpPr>
        <p:spPr>
          <a:xfrm flipV="1">
            <a:off x="6038777" y="3731106"/>
            <a:ext cx="491122" cy="1865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765C6D-CADE-66F2-B48C-45103B4ACE68}"/>
              </a:ext>
            </a:extLst>
          </p:cNvPr>
          <p:cNvCxnSpPr>
            <a:cxnSpLocks/>
          </p:cNvCxnSpPr>
          <p:nvPr/>
        </p:nvCxnSpPr>
        <p:spPr>
          <a:xfrm flipV="1">
            <a:off x="6096000" y="4069166"/>
            <a:ext cx="548344" cy="339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A1F87D-56C8-9481-4E6F-7254946C91FE}"/>
              </a:ext>
            </a:extLst>
          </p:cNvPr>
          <p:cNvCxnSpPr>
            <a:cxnSpLocks/>
          </p:cNvCxnSpPr>
          <p:nvPr/>
        </p:nvCxnSpPr>
        <p:spPr>
          <a:xfrm>
            <a:off x="6072699" y="4280054"/>
            <a:ext cx="457200" cy="1616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2" descr="Red Phone Stock Photo by ©MrJPEG 15733489">
            <a:extLst>
              <a:ext uri="{FF2B5EF4-FFF2-40B4-BE49-F238E27FC236}">
                <a16:creationId xmlns:a16="http://schemas.microsoft.com/office/drawing/2014/main" id="{ED5F7C72-04D0-4E81-CED4-358FFEA1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27" b="89974" l="9961" r="93652">
                        <a14:foregroundMark x1="69629" y1="43229" x2="69629" y2="43229"/>
                        <a14:foregroundMark x1="70703" y1="9245" x2="70703" y2="9245"/>
                        <a14:foregroundMark x1="69629" y1="4557" x2="69629" y2="4557"/>
                        <a14:foregroundMark x1="93652" y1="75521" x2="93652" y2="75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84" y="3596418"/>
            <a:ext cx="2851646" cy="21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F43E49-E1D2-A4B6-7BD8-8E9AC4D9E607}"/>
              </a:ext>
            </a:extLst>
          </p:cNvPr>
          <p:cNvSpPr txBox="1"/>
          <p:nvPr/>
        </p:nvSpPr>
        <p:spPr>
          <a:xfrm>
            <a:off x="6871023" y="3427984"/>
            <a:ext cx="347597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accent6"/>
                </a:solidFill>
              </a:rPr>
              <a:t>Improve effectiveness of churn models using different sampling techniques to tame class imbalance </a:t>
            </a:r>
            <a:endParaRPr lang="en-US" sz="2000">
              <a:solidFill>
                <a:schemeClr val="accent6"/>
              </a:solidFill>
              <a:cs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B9F9B7-7F1D-68D3-C302-C392665AB8E2}"/>
              </a:ext>
            </a:extLst>
          </p:cNvPr>
          <p:cNvCxnSpPr>
            <a:cxnSpLocks/>
          </p:cNvCxnSpPr>
          <p:nvPr/>
        </p:nvCxnSpPr>
        <p:spPr>
          <a:xfrm>
            <a:off x="2779345" y="3727079"/>
            <a:ext cx="0" cy="752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991392"/>
            <a:ext cx="10515600" cy="716084"/>
          </a:xfrm>
        </p:spPr>
        <p:txBody>
          <a:bodyPr/>
          <a:lstStyle/>
          <a:p>
            <a:r>
              <a:rPr lang="en-US"/>
              <a:t>Insights on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39EAB-D82D-3498-88C2-D59D5984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0" y="1682972"/>
            <a:ext cx="4506392" cy="28196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18F757-0366-5CB7-A1C2-4470A6AB9DB6}"/>
              </a:ext>
            </a:extLst>
          </p:cNvPr>
          <p:cNvSpPr txBox="1"/>
          <p:nvPr/>
        </p:nvSpPr>
        <p:spPr>
          <a:xfrm>
            <a:off x="688873" y="479490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Data consists of 7043 fictional customers who belong to a variety of demographics (single; with dependents; senior citizen) and subscribe to a variety of products (internet service, telephone line, streaming TV, streaming movies, and online security) from a telecom company located in one of the US states.</a:t>
            </a:r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D38576-5873-6C5A-4AF3-BAD0D7C0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57" y="4359607"/>
            <a:ext cx="4091869" cy="2355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D4A0A2-3466-3ACD-C314-3258B8560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961" y="1682972"/>
            <a:ext cx="5406465" cy="25220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4D5DF4-55C9-64A8-057E-19DE7302D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80" y="1140024"/>
            <a:ext cx="10515600" cy="716084"/>
          </a:xfrm>
        </p:spPr>
        <p:txBody>
          <a:bodyPr/>
          <a:lstStyle/>
          <a:p>
            <a:r>
              <a:rPr lang="en-US"/>
              <a:t>Experiment Flow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AE9840A-633B-980C-F396-5F7CFB9CF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" b="2505"/>
          <a:stretch/>
        </p:blipFill>
        <p:spPr>
          <a:xfrm>
            <a:off x="485775" y="1711524"/>
            <a:ext cx="10515600" cy="48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6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70D842-2DA0-4540-8593-8D4105C24A2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6386057" cy="4322975"/>
          </a:xfrm>
        </p:spPr>
        <p:txBody>
          <a:bodyPr vert="horz" lIns="182880" tIns="45720" rIns="182880" bIns="45720" rtlCol="0" anchor="t">
            <a:noAutofit/>
          </a:bodyPr>
          <a:lstStyle/>
          <a:p>
            <a:r>
              <a:rPr lang="en-US" dirty="0" err="1">
                <a:latin typeface="Arial"/>
                <a:cs typeface="Arial"/>
              </a:rPr>
              <a:t>Undersampling</a:t>
            </a:r>
            <a:r>
              <a:rPr lang="en-US" dirty="0">
                <a:latin typeface="Arial"/>
                <a:cs typeface="Arial"/>
              </a:rPr>
              <a:t> methods performed better for most of the classification models</a:t>
            </a:r>
            <a:r>
              <a:rPr lang="en-US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Random Forest performed the best in predicting the customer churn implying that bagging based methods are more suitable for prediction where class imbalance is present</a:t>
            </a:r>
            <a:r>
              <a:rPr lang="en-US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A lift in cv scores while using </a:t>
            </a:r>
            <a:r>
              <a:rPr lang="en-US" dirty="0" err="1">
                <a:latin typeface="Arial"/>
                <a:cs typeface="Arial"/>
              </a:rPr>
              <a:t>upsampling</a:t>
            </a:r>
            <a:r>
              <a:rPr lang="en-US" dirty="0">
                <a:latin typeface="Arial"/>
                <a:cs typeface="Arial"/>
              </a:rPr>
              <a:t> doesn't necessarily translate to a better performance on unknown data</a:t>
            </a:r>
            <a:r>
              <a:rPr lang="en-US">
                <a:latin typeface="Arial"/>
                <a:cs typeface="Arial"/>
              </a:rPr>
              <a:t>.</a:t>
            </a:r>
            <a:endParaRPr lang="en-US" dirty="0"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Lift in cv scores while </a:t>
            </a:r>
            <a:r>
              <a:rPr lang="en-US" dirty="0" err="1">
                <a:latin typeface="Arial"/>
                <a:cs typeface="Arial"/>
              </a:rPr>
              <a:t>upsampling</a:t>
            </a:r>
            <a:r>
              <a:rPr lang="en-US" dirty="0">
                <a:latin typeface="Arial"/>
                <a:cs typeface="Arial"/>
              </a:rPr>
              <a:t> can be attributed to more balanced data to evaluate model on, rather than the better fit of data</a:t>
            </a:r>
            <a:r>
              <a:rPr lang="en-US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501A21-866B-BFB9-A6A4-0B69AEAB0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8" y="1397000"/>
            <a:ext cx="10515600" cy="716084"/>
          </a:xfrm>
        </p:spPr>
        <p:txBody>
          <a:bodyPr/>
          <a:lstStyle/>
          <a:p>
            <a:r>
              <a:rPr lang="en-US"/>
              <a:t>Findings</a:t>
            </a: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218DAA4-5A9E-B977-83AA-4EC47D97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75" y="2424609"/>
            <a:ext cx="4667250" cy="28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21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CFBAC5-9BB7-B68A-DBFA-734C4A21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535C0-44D0-09C0-11A9-51822FA8DAFF}"/>
              </a:ext>
            </a:extLst>
          </p:cNvPr>
          <p:cNvSpPr txBox="1"/>
          <p:nvPr/>
        </p:nvSpPr>
        <p:spPr>
          <a:xfrm>
            <a:off x="358075" y="1966452"/>
            <a:ext cx="10726993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Alter model to help provide insight into potential targeted marketing and future profit.</a:t>
            </a:r>
            <a:endParaRPr lang="en-US" b="1" dirty="0">
              <a:cs typeface="Arial"/>
            </a:endParaRPr>
          </a:p>
          <a:p>
            <a:pPr marL="742315" lvl="2" indent="-285750">
              <a:buFont typeface="Wingdings" panose="05000000000000000000" pitchFamily="2" charset="2"/>
              <a:buChar char="§"/>
            </a:pPr>
            <a:r>
              <a:rPr lang="en-US"/>
              <a:t>The tenure of a customer to help predict future profit</a:t>
            </a:r>
            <a:endParaRPr lang="en-US">
              <a:cs typeface="Arial" panose="020B0604020202020204"/>
            </a:endParaRPr>
          </a:p>
          <a:p>
            <a:pPr marL="742315" lvl="2" indent="-285750">
              <a:buFont typeface="Wingdings" panose="05000000000000000000" pitchFamily="2" charset="2"/>
              <a:buChar char="§"/>
            </a:pPr>
            <a:r>
              <a:rPr lang="en-US"/>
              <a:t>How likely a customer is to sign up for extra services (ex: Device protection, Tech Support, </a:t>
            </a:r>
            <a:r>
              <a:rPr lang="en-US" err="1"/>
              <a:t>etc</a:t>
            </a:r>
            <a:r>
              <a:rPr lang="en-US"/>
              <a:t>)</a:t>
            </a:r>
            <a:endParaRPr lang="en-US">
              <a:cs typeface="Arial" panose="020B0604020202020204"/>
            </a:endParaRPr>
          </a:p>
          <a:p>
            <a:pPr marL="742315" lvl="2" indent="-285750">
              <a:buFont typeface="Wingdings" panose="05000000000000000000" pitchFamily="2" charset="2"/>
              <a:buChar char="§"/>
            </a:pPr>
            <a:r>
              <a:rPr lang="en-US"/>
              <a:t>See how extra services affect customer churn.</a:t>
            </a:r>
            <a:endParaRPr lang="en-US">
              <a:cs typeface="Arial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Add additional demographic factors to see how model is affected.</a:t>
            </a:r>
            <a:endParaRPr lang="en-US" b="1" dirty="0">
              <a:cs typeface="Arial"/>
            </a:endParaRPr>
          </a:p>
          <a:p>
            <a:pPr marL="742939" lvl="1" indent="-285750">
              <a:buFont typeface="Wingdings" panose="05000000000000000000" pitchFamily="2" charset="2"/>
              <a:buChar char="§"/>
            </a:pPr>
            <a:r>
              <a:rPr lang="en-US" dirty="0"/>
              <a:t>Economic condition, geographic area, etc.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Create generalized model for other markets.</a:t>
            </a:r>
            <a:endParaRPr lang="en-US" b="1" dirty="0">
              <a:cs typeface="Arial"/>
            </a:endParaRPr>
          </a:p>
          <a:p>
            <a:pPr marL="742939" lvl="1" indent="-285750">
              <a:buFont typeface="Wingdings" panose="05000000000000000000" pitchFamily="2" charset="2"/>
              <a:buChar char="§"/>
            </a:pPr>
            <a:r>
              <a:rPr lang="en-US" dirty="0"/>
              <a:t>Insurance company churn rate, Gym membership retention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Integrating with other systems</a:t>
            </a:r>
            <a:endParaRPr lang="en-US" b="1" dirty="0">
              <a:cs typeface="Arial"/>
            </a:endParaRPr>
          </a:p>
          <a:p>
            <a:pPr marL="742327" lvl="1" indent="-285750">
              <a:buFont typeface="Wingdings" panose="05000000000000000000" pitchFamily="2" charset="2"/>
              <a:buChar char="§"/>
            </a:pPr>
            <a:r>
              <a:rPr lang="en-US" dirty="0"/>
              <a:t>Telcos can integrate the churn prediction model with other systems such as customer relationship management and billing systems to automate customer retention campaigns and streamline operations</a:t>
            </a: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Implementing real-time scoring</a:t>
            </a:r>
            <a:endParaRPr lang="en-US" b="1" dirty="0">
              <a:cs typeface="Arial"/>
            </a:endParaRPr>
          </a:p>
          <a:p>
            <a:pPr marL="742327" lvl="1" indent="-285750">
              <a:buFont typeface="Wingdings" panose="05000000000000000000" pitchFamily="2" charset="2"/>
              <a:buChar char="§"/>
            </a:pPr>
            <a:r>
              <a:rPr lang="en-US" dirty="0"/>
              <a:t>Telcos can implement real-time scoring of the churn prediction model to receive continuous churn risk scores for each customer.</a:t>
            </a:r>
            <a:endParaRPr lang="en-US"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3B674-B429-2143-7AD7-B857F5E8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323" y="3070958"/>
            <a:ext cx="4100855" cy="716084"/>
          </a:xfrm>
        </p:spPr>
        <p:txBody>
          <a:bodyPr/>
          <a:lstStyle/>
          <a:p>
            <a:r>
              <a:rPr lang="en-US" sz="720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5175395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461</Words>
  <Application>Microsoft Office PowerPoint</Application>
  <PresentationFormat>Widescreen</PresentationFormat>
  <Paragraphs>55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Georgia</vt:lpstr>
      <vt:lpstr>LucidaGrande</vt:lpstr>
      <vt:lpstr>Segoe UI</vt:lpstr>
      <vt:lpstr>Wingdings</vt:lpstr>
      <vt:lpstr>UB Powerpoint Template</vt:lpstr>
      <vt:lpstr>TELECOM CUSTOMER CHURN PREDICTION</vt:lpstr>
      <vt:lpstr>Content</vt:lpstr>
      <vt:lpstr>PowerPoint Presentation</vt:lpstr>
      <vt:lpstr>Challenges in data science formulation</vt:lpstr>
      <vt:lpstr>Insights on dataset</vt:lpstr>
      <vt:lpstr>Experiment Flow</vt:lpstr>
      <vt:lpstr>Findings</vt:lpstr>
      <vt:lpstr>Future Scope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Chandra Kishor Mishra</cp:lastModifiedBy>
  <cp:revision>17</cp:revision>
  <cp:lastPrinted>2015-10-19T19:01:41Z</cp:lastPrinted>
  <dcterms:created xsi:type="dcterms:W3CDTF">2016-06-28T14:05:07Z</dcterms:created>
  <dcterms:modified xsi:type="dcterms:W3CDTF">2023-05-02T01:50:26Z</dcterms:modified>
  <cp:category/>
</cp:coreProperties>
</file>